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71" r:id="rId10"/>
    <p:sldId id="274" r:id="rId11"/>
    <p:sldId id="263" r:id="rId12"/>
    <p:sldId id="272" r:id="rId13"/>
    <p:sldId id="267" r:id="rId14"/>
    <p:sldId id="268" r:id="rId15"/>
    <p:sldId id="269" r:id="rId16"/>
    <p:sldId id="270" r:id="rId17"/>
    <p:sldId id="275" r:id="rId18"/>
    <p:sldId id="280" r:id="rId19"/>
    <p:sldId id="279" r:id="rId20"/>
    <p:sldId id="278" r:id="rId21"/>
    <p:sldId id="277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89A182D-D0A7-4DAE-AC5F-4CF4E9ED1F09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4"/>
            <p14:sldId id="271"/>
            <p14:sldId id="274"/>
            <p14:sldId id="263"/>
            <p14:sldId id="272"/>
            <p14:sldId id="267"/>
            <p14:sldId id="268"/>
            <p14:sldId id="269"/>
            <p14:sldId id="270"/>
          </p14:sldIdLst>
        </p14:section>
        <p14:section name="Untitled Section" id="{4660066C-5DE4-4321-99FD-D663F8E4403F}">
          <p14:sldIdLst>
            <p14:sldId id="275"/>
            <p14:sldId id="280"/>
            <p14:sldId id="279"/>
            <p14:sldId id="278"/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AABBE-D4CE-40FA-A08F-33880860921D}" type="datetimeFigureOut">
              <a:rPr lang="en-IN" smtClean="0"/>
              <a:t>27-04-2023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4D2D1-1B8D-46A1-9395-2FCE1AEE9F02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6695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AABBE-D4CE-40FA-A08F-33880860921D}" type="datetimeFigureOut">
              <a:rPr lang="en-IN" smtClean="0"/>
              <a:t>27-04-2023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4D2D1-1B8D-46A1-9395-2FCE1AEE9F02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97500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AABBE-D4CE-40FA-A08F-33880860921D}" type="datetimeFigureOut">
              <a:rPr lang="en-IN" smtClean="0"/>
              <a:t>27-04-2023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4D2D1-1B8D-46A1-9395-2FCE1AEE9F02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503353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AABBE-D4CE-40FA-A08F-33880860921D}" type="datetimeFigureOut">
              <a:rPr lang="en-IN" smtClean="0"/>
              <a:t>27-04-2023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4D2D1-1B8D-46A1-9395-2FCE1AEE9F02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80436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AABBE-D4CE-40FA-A08F-33880860921D}" type="datetimeFigureOut">
              <a:rPr lang="en-IN" smtClean="0"/>
              <a:t>27-04-2023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4D2D1-1B8D-46A1-9395-2FCE1AEE9F02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615681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AABBE-D4CE-40FA-A08F-33880860921D}" type="datetimeFigureOut">
              <a:rPr lang="en-IN" smtClean="0"/>
              <a:t>27-04-2023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4D2D1-1B8D-46A1-9395-2FCE1AEE9F02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935914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AABBE-D4CE-40FA-A08F-33880860921D}" type="datetimeFigureOut">
              <a:rPr lang="en-IN" smtClean="0"/>
              <a:t>27-04-2023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4D2D1-1B8D-46A1-9395-2FCE1AEE9F02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59549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AABBE-D4CE-40FA-A08F-33880860921D}" type="datetimeFigureOut">
              <a:rPr lang="en-IN" smtClean="0"/>
              <a:t>27-04-2023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4D2D1-1B8D-46A1-9395-2FCE1AEE9F02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36184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AABBE-D4CE-40FA-A08F-33880860921D}" type="datetimeFigureOut">
              <a:rPr lang="en-IN" smtClean="0"/>
              <a:t>27-04-2023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4D2D1-1B8D-46A1-9395-2FCE1AEE9F02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37257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AABBE-D4CE-40FA-A08F-33880860921D}" type="datetimeFigureOut">
              <a:rPr lang="en-IN" smtClean="0"/>
              <a:t>27-04-2023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93F4D2D1-1B8D-46A1-9395-2FCE1AEE9F02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12176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AABBE-D4CE-40FA-A08F-33880860921D}" type="datetimeFigureOut">
              <a:rPr lang="en-IN" smtClean="0"/>
              <a:t>27-04-2023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4D2D1-1B8D-46A1-9395-2FCE1AEE9F02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78380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AABBE-D4CE-40FA-A08F-33880860921D}" type="datetimeFigureOut">
              <a:rPr lang="en-IN" smtClean="0"/>
              <a:t>27-04-2023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4D2D1-1B8D-46A1-9395-2FCE1AEE9F02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072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AABBE-D4CE-40FA-A08F-33880860921D}" type="datetimeFigureOut">
              <a:rPr lang="en-IN" smtClean="0"/>
              <a:t>27-04-2023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4D2D1-1B8D-46A1-9395-2FCE1AEE9F02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8365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AABBE-D4CE-40FA-A08F-33880860921D}" type="datetimeFigureOut">
              <a:rPr lang="en-IN" smtClean="0"/>
              <a:t>27-04-2023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4D2D1-1B8D-46A1-9395-2FCE1AEE9F02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3498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AABBE-D4CE-40FA-A08F-33880860921D}" type="datetimeFigureOut">
              <a:rPr lang="en-IN" smtClean="0"/>
              <a:t>27-04-2023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4D2D1-1B8D-46A1-9395-2FCE1AEE9F02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56605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AABBE-D4CE-40FA-A08F-33880860921D}" type="datetimeFigureOut">
              <a:rPr lang="en-IN" smtClean="0"/>
              <a:t>27-04-2023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4D2D1-1B8D-46A1-9395-2FCE1AEE9F02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9154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AABBE-D4CE-40FA-A08F-33880860921D}" type="datetimeFigureOut">
              <a:rPr lang="en-IN" smtClean="0"/>
              <a:t>27-04-2023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4D2D1-1B8D-46A1-9395-2FCE1AEE9F02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91225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EBAABBE-D4CE-40FA-A08F-33880860921D}" type="datetimeFigureOut">
              <a:rPr lang="en-IN" smtClean="0"/>
              <a:t>27-04-2023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3F4D2D1-1B8D-46A1-9395-2FCE1AEE9F02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3987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file:///G:\My%20Drive\Documents\snimy\sweetviz%20Vizualization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D9CBB-7089-98A6-1709-090C324518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lgerian" panose="04020705040A02060702" pitchFamily="82" charset="0"/>
              </a:rPr>
              <a:t>RESUME CLASSIFICATION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83A83D-7E67-C982-B8FE-EC145E57F1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GROUP 2</a:t>
            </a:r>
            <a:endParaRPr lang="en-IN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6834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E3153933-395A-22EA-2365-6852F4D64C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0001" y="1430867"/>
            <a:ext cx="5088466" cy="5088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 dirty="0"/>
          </a:p>
        </p:txBody>
      </p:sp>
      <p:sp>
        <p:nvSpPr>
          <p:cNvPr id="3" name="AutoShape 4">
            <a:extLst>
              <a:ext uri="{FF2B5EF4-FFF2-40B4-BE49-F238E27FC236}">
                <a16:creationId xmlns:a16="http://schemas.microsoft.com/office/drawing/2014/main" id="{2CC0C34D-1780-F417-D89F-CD6F740EC1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22401" y="1583267"/>
            <a:ext cx="5088466" cy="5088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 dirty="0"/>
          </a:p>
        </p:txBody>
      </p:sp>
      <p:sp>
        <p:nvSpPr>
          <p:cNvPr id="4" name="AutoShape 6">
            <a:extLst>
              <a:ext uri="{FF2B5EF4-FFF2-40B4-BE49-F238E27FC236}">
                <a16:creationId xmlns:a16="http://schemas.microsoft.com/office/drawing/2014/main" id="{D4AD4B3C-9114-6E47-BD75-33315E8CECF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7DA4806-13D2-511B-1243-A6CC67FDFA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61" t="27273" r="6708" b="7031"/>
          <a:stretch/>
        </p:blipFill>
        <p:spPr>
          <a:xfrm>
            <a:off x="4106487" y="1278467"/>
            <a:ext cx="7631084" cy="450549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F8406AF-929F-06F9-67CC-4849928290B6}"/>
              </a:ext>
            </a:extLst>
          </p:cNvPr>
          <p:cNvSpPr/>
          <p:nvPr/>
        </p:nvSpPr>
        <p:spPr>
          <a:xfrm rot="10800000" flipH="1" flipV="1">
            <a:off x="1422401" y="2004440"/>
            <a:ext cx="2401454" cy="32702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The size of each word in this wordcloud decides the frequencies of each skill.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As per this wordcloud Peoplesoft is repeated most number of times.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0254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CB007-DFD5-0FF8-6B85-363C78FC0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2254" y="1313411"/>
            <a:ext cx="6276109" cy="2801389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Sweet viz was used for effective data analysis.</a:t>
            </a:r>
            <a:br>
              <a:rPr lang="en-US" sz="2000" dirty="0"/>
            </a:br>
            <a:r>
              <a:rPr lang="en-US" sz="2000" dirty="0">
                <a:hlinkClick r:id="rId2" action="ppaction://hlinkfile"/>
              </a:rPr>
              <a:t>SweetViz.html</a:t>
            </a:r>
            <a:br>
              <a:rPr lang="en-US" sz="2000" dirty="0"/>
            </a:b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6496944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692A9-3938-A8E6-7F1C-4EAF03DD9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n>
                  <a:solidFill>
                    <a:sysClr val="windowText" lastClr="000000"/>
                  </a:solidFill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MODEL BUILDING AND EVALUATION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F8E05-3FCD-8CBF-33B3-7DCB3D244E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10018713" cy="3505201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sz="2400" dirty="0"/>
              <a:t>Model evaluation is the process of assessing the performance of a machine learning model</a:t>
            </a:r>
          </a:p>
          <a:p>
            <a:r>
              <a:rPr lang="en-US" sz="2400" dirty="0"/>
              <a:t>that helps to determine the effectiveness and accuracy of a model in making predictions on new data.</a:t>
            </a:r>
          </a:p>
          <a:p>
            <a:r>
              <a:rPr lang="en-US" sz="2400" dirty="0"/>
              <a:t>The goal of model evaluation is to determine how well a model can generalize to new data and to identify any potential issues or limitations that may impact its performance.         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298087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0C152-F5D8-DA4B-2E15-1C3C9DC3F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tx1"/>
                </a:solidFill>
              </a:rPr>
              <a:t> Steps we follow To evaluate the model</a:t>
            </a:r>
            <a:r>
              <a:rPr lang="en-US" b="1" u="sng" dirty="0"/>
              <a:t>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281A46-C987-3E31-71A6-D305B5653A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Split the data into training and test sets.</a:t>
            </a:r>
          </a:p>
          <a:p>
            <a:r>
              <a:rPr lang="en-US" dirty="0"/>
              <a:t>Train the model on the training set using various algorithms such as Logistic Regression, Decision Tree, or Random Forest.</a:t>
            </a:r>
          </a:p>
          <a:p>
            <a:r>
              <a:rPr lang="en-US" dirty="0"/>
              <a:t>Evaluate the performance of the model on the test set using different evaluation metrics such as accuracy, precision, recall, and F1 score.</a:t>
            </a:r>
          </a:p>
          <a:p>
            <a:r>
              <a:rPr lang="en-US" dirty="0"/>
              <a:t>Choose the best model based on the evaluation metrics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79361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B3234-9470-32CE-05AC-30A883BB9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solidFill>
                  <a:schemeClr val="accent6"/>
                </a:solidFill>
              </a:rPr>
              <a:t>Algorithms that are used</a:t>
            </a:r>
            <a:r>
              <a:rPr lang="en-US" dirty="0"/>
              <a:t>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900CA-B1F3-69C4-0784-3C4F1201EF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2337" y="2021305"/>
            <a:ext cx="9850686" cy="4283242"/>
          </a:xfrm>
        </p:spPr>
        <p:txBody>
          <a:bodyPr>
            <a:normAutofit/>
          </a:bodyPr>
          <a:lstStyle/>
          <a:p>
            <a:r>
              <a:rPr lang="en-US" sz="2000" dirty="0"/>
              <a:t>from sklearn.naive_bayes import MultinomialNB</a:t>
            </a:r>
          </a:p>
          <a:p>
            <a:r>
              <a:rPr lang="en-US" sz="2000" dirty="0"/>
              <a:t>from sklearn.neighbors import KNeighborsClassifier</a:t>
            </a:r>
          </a:p>
          <a:p>
            <a:r>
              <a:rPr lang="en-US" sz="2000" dirty="0"/>
              <a:t>from sklearn.linear_model import LogisticRegression</a:t>
            </a:r>
          </a:p>
          <a:p>
            <a:r>
              <a:rPr lang="en-US" sz="2000" dirty="0"/>
              <a:t>from sklearn.ensemble import RandomForestClassifier</a:t>
            </a:r>
          </a:p>
          <a:p>
            <a:r>
              <a:rPr lang="en-US" sz="2000" dirty="0"/>
              <a:t>from sklearn.svm import SVC</a:t>
            </a:r>
          </a:p>
          <a:p>
            <a:r>
              <a:rPr lang="en-US" sz="2000" dirty="0"/>
              <a:t>from sklearn.ensemble import AdaBoostClassifier</a:t>
            </a:r>
          </a:p>
          <a:p>
            <a:r>
              <a:rPr lang="en-US" sz="2000" dirty="0"/>
              <a:t>from sklearn.linear_model import SGDClassifier</a:t>
            </a:r>
          </a:p>
          <a:p>
            <a:r>
              <a:rPr lang="en-US" sz="2000" dirty="0"/>
              <a:t>from sklearn.tree import DecisionTreeClassifier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691283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5BDCC-BE3D-E2FF-AA6B-1F1FFC459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After fitting the different types of Algorithms the results are</a:t>
            </a:r>
            <a:endParaRPr lang="en-IN" dirty="0"/>
          </a:p>
        </p:txBody>
      </p:sp>
      <p:pic>
        <p:nvPicPr>
          <p:cNvPr id="4" name="Picture Placeholder 6">
            <a:extLst>
              <a:ext uri="{FF2B5EF4-FFF2-40B4-BE49-F238E27FC236}">
                <a16:creationId xmlns:a16="http://schemas.microsoft.com/office/drawing/2014/main" id="{38FA87C9-C925-8037-2CBA-083EDC383D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9" r="2149"/>
          <a:stretch>
            <a:fillRect/>
          </a:stretch>
        </p:blipFill>
        <p:spPr>
          <a:xfrm>
            <a:off x="1973179" y="2281594"/>
            <a:ext cx="8245641" cy="3257908"/>
          </a:xfrm>
        </p:spPr>
      </p:pic>
    </p:spTree>
    <p:extLst>
      <p:ext uri="{BB962C8B-B14F-4D97-AF65-F5344CB8AC3E}">
        <p14:creationId xmlns:p14="http://schemas.microsoft.com/office/powerpoint/2010/main" val="782168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937B39-6900-60C3-4733-3E12FF90A8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25" t="33570" r="15106" b="26427"/>
          <a:stretch/>
        </p:blipFill>
        <p:spPr>
          <a:xfrm>
            <a:off x="1429788" y="1803862"/>
            <a:ext cx="6384176" cy="3757353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7061CBE-15D8-F5D9-49D2-361ACDFD09F1}"/>
              </a:ext>
            </a:extLst>
          </p:cNvPr>
          <p:cNvSpPr/>
          <p:nvPr/>
        </p:nvSpPr>
        <p:spPr>
          <a:xfrm>
            <a:off x="8553797" y="2726575"/>
            <a:ext cx="2094808" cy="22693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We decided to go with the KNN algorithm which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had 95% accuracy.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5881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7061CBE-15D8-F5D9-49D2-361ACDFD09F1}"/>
              </a:ext>
            </a:extLst>
          </p:cNvPr>
          <p:cNvSpPr/>
          <p:nvPr/>
        </p:nvSpPr>
        <p:spPr>
          <a:xfrm>
            <a:off x="1749099" y="1701800"/>
            <a:ext cx="4744567" cy="692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ACDDB7C-3DCD-67FC-EFB9-8E37C502C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8778" y="630766"/>
            <a:ext cx="10018713" cy="872067"/>
          </a:xfrm>
        </p:spPr>
        <p:txBody>
          <a:bodyPr>
            <a:normAutofit/>
          </a:bodyPr>
          <a:lstStyle/>
          <a:p>
            <a:r>
              <a:rPr lang="en-US" sz="4000" dirty="0">
                <a:ln>
                  <a:solidFill>
                    <a:sysClr val="windowText" lastClr="000000"/>
                  </a:solidFill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DEPLOYMENT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D2A7F2-E1F4-CF22-EC39-05F8450DAA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We used  </a:t>
            </a:r>
            <a:r>
              <a:rPr lang="en-US" sz="2000" dirty="0" err="1">
                <a:solidFill>
                  <a:schemeClr val="tx1"/>
                </a:solidFill>
              </a:rPr>
              <a:t>streamlit</a:t>
            </a:r>
            <a:r>
              <a:rPr lang="en-US" sz="2000" dirty="0">
                <a:solidFill>
                  <a:schemeClr val="tx1"/>
                </a:solidFill>
              </a:rPr>
              <a:t> for deployment of the model because</a:t>
            </a:r>
          </a:p>
          <a:p>
            <a:r>
              <a:rPr lang="en-US" sz="1600" b="1" i="0" dirty="0">
                <a:effectLst/>
              </a:rPr>
              <a:t>Easy to use:</a:t>
            </a:r>
            <a:r>
              <a:rPr lang="en-US" sz="1600" b="0" i="0" dirty="0">
                <a:effectLst/>
              </a:rPr>
              <a:t> </a:t>
            </a:r>
            <a:r>
              <a:rPr lang="en-US" sz="1600" b="0" i="0" dirty="0" err="1">
                <a:effectLst/>
              </a:rPr>
              <a:t>Streamlit</a:t>
            </a:r>
            <a:r>
              <a:rPr lang="en-US" sz="1600" b="0" i="0" dirty="0">
                <a:effectLst/>
              </a:rPr>
              <a:t> is designed to make it easy to build interactive data-driven applications with Python. The syntax is simple and intuitive, and you can get up and running quickly without needing to learn complex web development frameworks.</a:t>
            </a:r>
          </a:p>
          <a:p>
            <a:r>
              <a:rPr lang="en-US" sz="1600" b="1" i="0" dirty="0">
                <a:effectLst/>
              </a:rPr>
              <a:t>Rapid development:</a:t>
            </a:r>
            <a:r>
              <a:rPr lang="en-US" sz="1600" b="0" i="0" dirty="0">
                <a:effectLst/>
              </a:rPr>
              <a:t> With </a:t>
            </a:r>
            <a:r>
              <a:rPr lang="en-US" sz="1600" b="0" i="0" dirty="0" err="1">
                <a:effectLst/>
              </a:rPr>
              <a:t>Streamlit</a:t>
            </a:r>
            <a:r>
              <a:rPr lang="en-US" sz="1600" b="0" i="0" dirty="0">
                <a:effectLst/>
              </a:rPr>
              <a:t>, you can rapidly prototype and iterate on your ideas. You can see the results of your changes in real-time as you code, which can help you build and refine your application faster. This can be especially helpful if you're working on a project with tight deadlines or need to experiment with different approaches to find the best solution.</a:t>
            </a:r>
            <a:endParaRPr lang="en-IN" sz="2000" dirty="0">
              <a:solidFill>
                <a:schemeClr val="tx1"/>
              </a:solidFill>
            </a:endParaRPr>
          </a:p>
          <a:p>
            <a:pPr marL="0" indent="0" algn="ctr">
              <a:buNone/>
            </a:pP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20080238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4869A-FB39-08DC-12BF-3A80263F2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uploading Resume file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20E1F1-3295-6AEE-AED4-E995250D82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467" y="1930272"/>
            <a:ext cx="9067800" cy="4373324"/>
          </a:xfrm>
        </p:spPr>
      </p:pic>
    </p:spTree>
    <p:extLst>
      <p:ext uri="{BB962C8B-B14F-4D97-AF65-F5344CB8AC3E}">
        <p14:creationId xmlns:p14="http://schemas.microsoft.com/office/powerpoint/2010/main" val="28970969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84325-1F93-AB7A-E56C-FF55054C0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uploading Resume file</a:t>
            </a:r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CFCD933-5E57-E5BD-BE64-A15D122211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708" y="2269067"/>
            <a:ext cx="8497799" cy="4089400"/>
          </a:xfrm>
        </p:spPr>
      </p:pic>
    </p:spTree>
    <p:extLst>
      <p:ext uri="{BB962C8B-B14F-4D97-AF65-F5344CB8AC3E}">
        <p14:creationId xmlns:p14="http://schemas.microsoft.com/office/powerpoint/2010/main" val="2919525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B3003C-B51A-815C-DCC2-B822D2A9E470}"/>
              </a:ext>
            </a:extLst>
          </p:cNvPr>
          <p:cNvSpPr/>
          <p:nvPr/>
        </p:nvSpPr>
        <p:spPr>
          <a:xfrm flipH="1">
            <a:off x="1795549" y="906088"/>
            <a:ext cx="8853054" cy="1197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olidFill>
                  <a:schemeClr val="tx1"/>
                </a:solidFill>
              </a:rPr>
              <a:t>Team Members:</a:t>
            </a:r>
          </a:p>
          <a:p>
            <a:pPr algn="ctr"/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4D94C1-8F58-507E-48B3-53AB21E03765}"/>
              </a:ext>
            </a:extLst>
          </p:cNvPr>
          <p:cNvSpPr/>
          <p:nvPr/>
        </p:nvSpPr>
        <p:spPr>
          <a:xfrm rot="10800000" flipH="1" flipV="1">
            <a:off x="1999211" y="1687485"/>
            <a:ext cx="4222865" cy="3291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Ponaganti Vinay Kumar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Bandru Vinay Sai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K. Sampath Kumar Reddy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Snimy Stephen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Arif Ur Rehman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Astik Alamprabhu Watambe</a:t>
            </a:r>
            <a:br>
              <a:rPr lang="en-US" sz="2400" dirty="0">
                <a:solidFill>
                  <a:schemeClr val="tx1"/>
                </a:solidFill>
              </a:rPr>
            </a:br>
            <a:endParaRPr lang="en-IN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34659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22AFB-DDE3-5087-82A0-3010F5F01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838200"/>
          </a:xfrm>
        </p:spPr>
        <p:txBody>
          <a:bodyPr/>
          <a:lstStyle/>
          <a:p>
            <a:r>
              <a:rPr lang="en-US" sz="4000" dirty="0">
                <a:ln>
                  <a:solidFill>
                    <a:sysClr val="windowText" lastClr="000000"/>
                  </a:solidFill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CHALLENGES FACED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F3053-A6CD-A4EC-B443-83EF8A9E1E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524001"/>
            <a:ext cx="10018713" cy="4267199"/>
          </a:xfrm>
        </p:spPr>
        <p:txBody>
          <a:bodyPr>
            <a:normAutofit/>
          </a:bodyPr>
          <a:lstStyle/>
          <a:p>
            <a:r>
              <a:rPr lang="en-US" sz="1800" dirty="0"/>
              <a:t>In Resume data extraction  we facing error extraction of Doc file -for that we use ‘win32com’ library</a:t>
            </a:r>
          </a:p>
          <a:p>
            <a:r>
              <a:rPr lang="en-US" sz="1800" dirty="0"/>
              <a:t>For extraction Skiles from resume-for that we use “</a:t>
            </a:r>
            <a:r>
              <a:rPr lang="en-US" sz="1800" b="0" dirty="0" err="1">
                <a:effectLst/>
              </a:rPr>
              <a:t>spacy.load</a:t>
            </a:r>
            <a:r>
              <a:rPr lang="en-US" sz="1800" b="0" dirty="0">
                <a:effectLst/>
              </a:rPr>
              <a:t>('</a:t>
            </a:r>
            <a:r>
              <a:rPr lang="en-US" sz="1800" b="0" dirty="0" err="1">
                <a:effectLst/>
              </a:rPr>
              <a:t>en_core_web_sm</a:t>
            </a:r>
            <a:r>
              <a:rPr lang="en-US" sz="1800" b="0" dirty="0">
                <a:effectLst/>
              </a:rPr>
              <a:t>’)” spacy word library</a:t>
            </a:r>
          </a:p>
          <a:p>
            <a:r>
              <a:rPr lang="en-US" sz="1800" b="0" dirty="0">
                <a:effectLst/>
              </a:rPr>
              <a:t>For removing unwanted word we use help ‘</a:t>
            </a:r>
            <a:r>
              <a:rPr lang="en-US" sz="1800" b="0" dirty="0" err="1">
                <a:effectLst/>
              </a:rPr>
              <a:t>nltk</a:t>
            </a:r>
            <a:r>
              <a:rPr lang="en-US" sz="1800" b="0" dirty="0">
                <a:effectLst/>
              </a:rPr>
              <a:t>’ library</a:t>
            </a:r>
          </a:p>
          <a:p>
            <a:r>
              <a:rPr lang="en-US" sz="1800" dirty="0"/>
              <a:t>In presenting over project in  </a:t>
            </a:r>
            <a:r>
              <a:rPr lang="en-US" sz="1800" dirty="0" err="1"/>
              <a:t>streamlit</a:t>
            </a:r>
            <a:r>
              <a:rPr lang="en-US" sz="1800" dirty="0"/>
              <a:t> we face same language difference experience issue in doing </a:t>
            </a:r>
            <a:r>
              <a:rPr lang="en-US" sz="1800" dirty="0" err="1"/>
              <a:t>streamlit</a:t>
            </a:r>
            <a:r>
              <a:rPr lang="en-US" sz="1800" dirty="0"/>
              <a:t> coding</a:t>
            </a:r>
            <a:endParaRPr lang="en-US" sz="1800" b="0" dirty="0">
              <a:effectLst/>
            </a:endParaRPr>
          </a:p>
          <a:p>
            <a:endParaRPr lang="en-US" sz="1600" b="0" dirty="0">
              <a:effectLst/>
            </a:endParaRPr>
          </a:p>
          <a:p>
            <a:endParaRPr lang="en-US" sz="1600" dirty="0"/>
          </a:p>
          <a:p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3703500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7061CBE-15D8-F5D9-49D2-361ACDFD09F1}"/>
              </a:ext>
            </a:extLst>
          </p:cNvPr>
          <p:cNvSpPr/>
          <p:nvPr/>
        </p:nvSpPr>
        <p:spPr>
          <a:xfrm>
            <a:off x="1770611" y="1845425"/>
            <a:ext cx="8794865" cy="40898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D2A7F2-E1F4-CF22-EC39-05F8450DAA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2623" y="2219500"/>
            <a:ext cx="10018713" cy="149629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>
                <a:ln>
                  <a:solidFill>
                    <a:sysClr val="windowText" lastClr="000000"/>
                  </a:solidFill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THANK YOU!</a:t>
            </a:r>
            <a:endParaRPr lang="en-IN" sz="4800" dirty="0"/>
          </a:p>
        </p:txBody>
      </p:sp>
    </p:spTree>
    <p:extLst>
      <p:ext uri="{BB962C8B-B14F-4D97-AF65-F5344CB8AC3E}">
        <p14:creationId xmlns:p14="http://schemas.microsoft.com/office/powerpoint/2010/main" val="989022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A3C5D-3E79-B62C-5810-B5D2C6417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409007"/>
          </a:xfrm>
        </p:spPr>
        <p:txBody>
          <a:bodyPr/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BUSINESS OBJECTIVE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FF8F9-4C52-1E45-DF52-E2EE30DD2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886989"/>
            <a:ext cx="10018713" cy="3904211"/>
          </a:xfrm>
        </p:spPr>
        <p:txBody>
          <a:bodyPr>
            <a:normAutofit/>
          </a:bodyPr>
          <a:lstStyle/>
          <a:p>
            <a:r>
              <a:rPr lang="en-US" sz="2000" dirty="0"/>
              <a:t>The objective here is to , classify the Resumes in such a  way that,  it minimizes the  manual efforts in the HRM.</a:t>
            </a:r>
          </a:p>
          <a:p>
            <a:r>
              <a:rPr lang="en-US" sz="2000" dirty="0"/>
              <a:t>Also,  there should  be higher level of accuracy and automation, with minimal human efforts.</a:t>
            </a:r>
          </a:p>
          <a:p>
            <a:endParaRPr lang="en-US" sz="2000" dirty="0"/>
          </a:p>
          <a:p>
            <a:pPr>
              <a:buFont typeface="Wingdings" panose="05000000000000000000" pitchFamily="2" charset="2"/>
              <a:buChar char="à"/>
            </a:pPr>
            <a:r>
              <a:rPr lang="en-US" sz="2000" dirty="0">
                <a:sym typeface="Wingdings" panose="05000000000000000000" pitchFamily="2" charset="2"/>
              </a:rPr>
              <a:t>Sample dataset used: </a:t>
            </a:r>
          </a:p>
          <a:p>
            <a:pPr marL="0" indent="0">
              <a:buNone/>
            </a:pPr>
            <a:r>
              <a:rPr lang="en-US" sz="2000" dirty="0">
                <a:sym typeface="Wingdings" panose="05000000000000000000" pitchFamily="2" charset="2"/>
              </a:rPr>
              <a:t>       Resumes 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65075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0E7A8-247C-E66C-9AB2-C6D5D6099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216131"/>
            <a:ext cx="10018713" cy="1088968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ln>
                  <a:solidFill>
                    <a:sysClr val="windowText" lastClr="000000"/>
                  </a:solidFill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DATA EXTRACTION</a:t>
            </a:r>
            <a:br>
              <a:rPr lang="en-IN" dirty="0"/>
            </a:b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FADCD3E-97A0-A14A-588B-BDE007284B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9" t="23743" r="2692" b="11251"/>
          <a:stretch/>
        </p:blipFill>
        <p:spPr>
          <a:xfrm>
            <a:off x="1484310" y="989215"/>
            <a:ext cx="5855827" cy="4688378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A0E61E5-21BF-4474-1AC7-15AC83EC7477}"/>
              </a:ext>
            </a:extLst>
          </p:cNvPr>
          <p:cNvSpPr/>
          <p:nvPr/>
        </p:nvSpPr>
        <p:spPr>
          <a:xfrm rot="10800000" flipH="1" flipV="1">
            <a:off x="7647709" y="1454724"/>
            <a:ext cx="4281055" cy="34248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000" dirty="0">
                <a:solidFill>
                  <a:schemeClr val="tx1"/>
                </a:solidFill>
              </a:rPr>
              <a:t>The necessary libraries are imported and each category  is  loaded into different files for easy differentiation.</a:t>
            </a:r>
          </a:p>
        </p:txBody>
      </p:sp>
    </p:spTree>
    <p:extLst>
      <p:ext uri="{BB962C8B-B14F-4D97-AF65-F5344CB8AC3E}">
        <p14:creationId xmlns:p14="http://schemas.microsoft.com/office/powerpoint/2010/main" val="2124777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9D437-BA26-E6E1-8D84-D514B7AAB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1578" y="1263535"/>
            <a:ext cx="4555373" cy="1271848"/>
          </a:xfrm>
        </p:spPr>
        <p:txBody>
          <a:bodyPr>
            <a:normAutofit fontScale="9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000" dirty="0"/>
              <a:t>To read the files , the function docreader  is used and then the paragraphs are being extracted.</a:t>
            </a:r>
            <a:br>
              <a:rPr lang="en-IN" sz="2000" dirty="0"/>
            </a:br>
            <a:endParaRPr lang="en-IN" sz="200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6FED942-67A5-9A54-59BD-5D4C7E9871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t="22300" r="3986" b="5735"/>
          <a:stretch/>
        </p:blipFill>
        <p:spPr>
          <a:xfrm>
            <a:off x="1645920" y="685800"/>
            <a:ext cx="5353396" cy="4933603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0D26A9D-FB82-5DF7-2310-9386C96A032B}"/>
              </a:ext>
            </a:extLst>
          </p:cNvPr>
          <p:cNvSpPr/>
          <p:nvPr/>
        </p:nvSpPr>
        <p:spPr>
          <a:xfrm>
            <a:off x="7431578" y="2236124"/>
            <a:ext cx="3649287" cy="16874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</a:rPr>
              <a:t>Data is imported from each file created for each category and then put into a data frame.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8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9D437-BA26-E6E1-8D84-D514B7AAB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1578" y="806335"/>
            <a:ext cx="4555373" cy="1271848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000" dirty="0"/>
              <a:t>The column ‘Name’ is added and names are being assigned.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0D26A9D-FB82-5DF7-2310-9386C96A032B}"/>
              </a:ext>
            </a:extLst>
          </p:cNvPr>
          <p:cNvSpPr/>
          <p:nvPr/>
        </p:nvSpPr>
        <p:spPr>
          <a:xfrm>
            <a:off x="7431578" y="2236124"/>
            <a:ext cx="3649287" cy="16874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B6FE02B-0DF8-1BBB-964A-BB597CD0B2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513" b="12903"/>
          <a:stretch/>
        </p:blipFill>
        <p:spPr>
          <a:xfrm>
            <a:off x="1446415" y="714895"/>
            <a:ext cx="5776855" cy="2286000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05303B6-9515-4206-A669-4307386C6C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39914" r="5603" b="7725"/>
          <a:stretch/>
        </p:blipFill>
        <p:spPr>
          <a:xfrm>
            <a:off x="1446415" y="3325092"/>
            <a:ext cx="5776855" cy="246888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A9984225-8DA2-FD94-49C5-CCF97205F37E}"/>
              </a:ext>
            </a:extLst>
          </p:cNvPr>
          <p:cNvSpPr txBox="1">
            <a:spLocks/>
          </p:cNvSpPr>
          <p:nvPr/>
        </p:nvSpPr>
        <p:spPr>
          <a:xfrm>
            <a:off x="7431577" y="3742109"/>
            <a:ext cx="4555373" cy="236774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000" dirty="0"/>
              <a:t>All the files are being put into a single data frame.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000" dirty="0"/>
              <a:t>A new column called skills is created and the skills related data is extracted from each file and put under this column. </a:t>
            </a:r>
          </a:p>
        </p:txBody>
      </p:sp>
    </p:spTree>
    <p:extLst>
      <p:ext uri="{BB962C8B-B14F-4D97-AF65-F5344CB8AC3E}">
        <p14:creationId xmlns:p14="http://schemas.microsoft.com/office/powerpoint/2010/main" val="1710899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9D437-BA26-E6E1-8D84-D514B7AAB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178" y="374073"/>
            <a:ext cx="10041773" cy="847898"/>
          </a:xfrm>
        </p:spPr>
        <p:txBody>
          <a:bodyPr>
            <a:norm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EDA</a:t>
            </a:r>
            <a:endParaRPr lang="en-IN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9984225-8DA2-FD94-49C5-CCF97205F37E}"/>
              </a:ext>
            </a:extLst>
          </p:cNvPr>
          <p:cNvSpPr txBox="1">
            <a:spLocks/>
          </p:cNvSpPr>
          <p:nvPr/>
        </p:nvSpPr>
        <p:spPr>
          <a:xfrm>
            <a:off x="1637608" y="1163782"/>
            <a:ext cx="10116586" cy="539496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000" dirty="0"/>
              <a:t>First all the skills are converted into lower case for proper pattern match.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000" dirty="0"/>
              <a:t>We used isnull() to check for null values.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000" dirty="0"/>
              <a:t>We checked for duplicate values.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000" dirty="0"/>
              <a:t>We also performed lemmatization and tokenization.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000" dirty="0"/>
              <a:t>Other EDA techniques like .dtypes, .describe(), .info() was also used for better understanding of  the sample datasets used.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sz="2000" dirty="0"/>
          </a:p>
          <a:p>
            <a:pPr algn="l"/>
            <a:endParaRPr lang="en-IN" sz="2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353418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75A21-1DFB-AC7B-C459-0FA12ABD5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87284"/>
            <a:ext cx="10018713" cy="1276004"/>
          </a:xfrm>
        </p:spPr>
        <p:txBody>
          <a:bodyPr/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VISUALIZATION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EAA715-BD0E-1A01-6E36-76475CFBD9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90" t="26044" r="5987" b="12413"/>
          <a:stretch/>
        </p:blipFill>
        <p:spPr>
          <a:xfrm>
            <a:off x="133004" y="2282653"/>
            <a:ext cx="5962996" cy="4608597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37C22DF-8717-B793-6A52-18B8CA8B437F}"/>
              </a:ext>
            </a:extLst>
          </p:cNvPr>
          <p:cNvSpPr/>
          <p:nvPr/>
        </p:nvSpPr>
        <p:spPr>
          <a:xfrm>
            <a:off x="392123" y="1217813"/>
            <a:ext cx="5519650" cy="10224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Bar graph used to see the number of skills per resume.</a:t>
            </a:r>
            <a:r>
              <a:rPr lang="en-US" dirty="0"/>
              <a:t>. 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BD4BB9-8F5A-366A-08D9-26DC130E5CDA}"/>
              </a:ext>
            </a:extLst>
          </p:cNvPr>
          <p:cNvSpPr/>
          <p:nvPr/>
        </p:nvSpPr>
        <p:spPr>
          <a:xfrm>
            <a:off x="6280227" y="1359130"/>
            <a:ext cx="5519650" cy="9476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Bar graph used to see the number of letters, digits and symbol per resume.</a:t>
            </a:r>
            <a:r>
              <a:rPr lang="en-US" dirty="0"/>
              <a:t>. </a:t>
            </a: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C02C3B9-75F8-1A24-14E2-A1ACECAE62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39" t="24970" r="7107" b="6060"/>
          <a:stretch/>
        </p:blipFill>
        <p:spPr>
          <a:xfrm>
            <a:off x="6280227" y="2380417"/>
            <a:ext cx="5834272" cy="4577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21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37C22DF-8717-B793-6A52-18B8CA8B437F}"/>
              </a:ext>
            </a:extLst>
          </p:cNvPr>
          <p:cNvSpPr/>
          <p:nvPr/>
        </p:nvSpPr>
        <p:spPr>
          <a:xfrm>
            <a:off x="450312" y="592281"/>
            <a:ext cx="5519650" cy="10224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Bar graph used to see top 10 most frequent skills.</a:t>
            </a:r>
            <a:r>
              <a:rPr lang="en-US" dirty="0"/>
              <a:t> 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BD4BB9-8F5A-366A-08D9-26DC130E5CDA}"/>
              </a:ext>
            </a:extLst>
          </p:cNvPr>
          <p:cNvSpPr/>
          <p:nvPr/>
        </p:nvSpPr>
        <p:spPr>
          <a:xfrm>
            <a:off x="6280227" y="448887"/>
            <a:ext cx="5519650" cy="12801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Pie chart used to differentiate categories.</a:t>
            </a:r>
            <a:endParaRPr lang="en-IN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62D96F-CDE1-53EC-3299-383235D19F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9" t="32924" r="7209" b="18610"/>
          <a:stretch/>
        </p:blipFill>
        <p:spPr>
          <a:xfrm>
            <a:off x="6176357" y="1631372"/>
            <a:ext cx="5866014" cy="5210001"/>
          </a:xfrm>
          <a:prstGeom prst="rect">
            <a:avLst/>
          </a:prstGeom>
        </p:spPr>
      </p:pic>
      <p:sp>
        <p:nvSpPr>
          <p:cNvPr id="2" name="AutoShape 2">
            <a:extLst>
              <a:ext uri="{FF2B5EF4-FFF2-40B4-BE49-F238E27FC236}">
                <a16:creationId xmlns:a16="http://schemas.microsoft.com/office/drawing/2014/main" id="{E3153933-395A-22EA-2365-6852F4D64C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0001" y="1430867"/>
            <a:ext cx="5088466" cy="5088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 dirty="0"/>
          </a:p>
        </p:txBody>
      </p:sp>
      <p:sp>
        <p:nvSpPr>
          <p:cNvPr id="3" name="AutoShape 4">
            <a:extLst>
              <a:ext uri="{FF2B5EF4-FFF2-40B4-BE49-F238E27FC236}">
                <a16:creationId xmlns:a16="http://schemas.microsoft.com/office/drawing/2014/main" id="{2CC0C34D-1780-F417-D89F-CD6F740EC1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22401" y="1583267"/>
            <a:ext cx="5088466" cy="5088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 dirty="0"/>
          </a:p>
        </p:txBody>
      </p:sp>
      <p:sp>
        <p:nvSpPr>
          <p:cNvPr id="4" name="AutoShape 6">
            <a:extLst>
              <a:ext uri="{FF2B5EF4-FFF2-40B4-BE49-F238E27FC236}">
                <a16:creationId xmlns:a16="http://schemas.microsoft.com/office/drawing/2014/main" id="{D4AD4B3C-9114-6E47-BD75-33315E8CECF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0F0777-8FFF-77C9-AD45-734E272831D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15" t="22845" r="16881" b="6786"/>
          <a:stretch/>
        </p:blipFill>
        <p:spPr>
          <a:xfrm>
            <a:off x="94288" y="1562176"/>
            <a:ext cx="5875674" cy="529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21016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577</TotalTime>
  <Words>764</Words>
  <Application>Microsoft Office PowerPoint</Application>
  <PresentationFormat>Widescreen</PresentationFormat>
  <Paragraphs>79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Algerian</vt:lpstr>
      <vt:lpstr>Arial</vt:lpstr>
      <vt:lpstr>Arial Black</vt:lpstr>
      <vt:lpstr>Corbel</vt:lpstr>
      <vt:lpstr>Wingdings</vt:lpstr>
      <vt:lpstr>Parallax</vt:lpstr>
      <vt:lpstr>RESUME CLASSIFICATION</vt:lpstr>
      <vt:lpstr>PowerPoint Presentation</vt:lpstr>
      <vt:lpstr>BUSINESS OBJECTIVE</vt:lpstr>
      <vt:lpstr>DATA EXTRACTION </vt:lpstr>
      <vt:lpstr>To read the files , the function docreader  is used and then the paragraphs are being extracted. </vt:lpstr>
      <vt:lpstr>The column ‘Name’ is added and names are being assigned.</vt:lpstr>
      <vt:lpstr>EDA</vt:lpstr>
      <vt:lpstr>VISUALIZATION</vt:lpstr>
      <vt:lpstr>PowerPoint Presentation</vt:lpstr>
      <vt:lpstr>PowerPoint Presentation</vt:lpstr>
      <vt:lpstr>Sweet viz was used for effective data analysis. SweetViz.html </vt:lpstr>
      <vt:lpstr>MODEL BUILDING AND EVALUATION</vt:lpstr>
      <vt:lpstr> Steps we follow To evaluate the model:</vt:lpstr>
      <vt:lpstr>Algorithms that are used:</vt:lpstr>
      <vt:lpstr>After fitting the different types of Algorithms the results are</vt:lpstr>
      <vt:lpstr>PowerPoint Presentation</vt:lpstr>
      <vt:lpstr>DEPLOYMENT</vt:lpstr>
      <vt:lpstr>before uploading Resume file</vt:lpstr>
      <vt:lpstr>After uploading Resume file</vt:lpstr>
      <vt:lpstr>CHALLENGES FACED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RESUME CLASSIFICATION</dc:title>
  <dc:creator>Sanju</dc:creator>
  <cp:lastModifiedBy>Alamprabhu watambe</cp:lastModifiedBy>
  <cp:revision>14</cp:revision>
  <dcterms:created xsi:type="dcterms:W3CDTF">2023-04-10T02:51:33Z</dcterms:created>
  <dcterms:modified xsi:type="dcterms:W3CDTF">2023-04-27T12:40:25Z</dcterms:modified>
</cp:coreProperties>
</file>

<file path=docProps/thumbnail.jpeg>
</file>